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8" r:id="rId2"/>
    <p:sldId id="288" r:id="rId3"/>
    <p:sldId id="286" r:id="rId4"/>
    <p:sldId id="289" r:id="rId5"/>
    <p:sldId id="285" r:id="rId6"/>
    <p:sldId id="287" r:id="rId7"/>
    <p:sldId id="290" r:id="rId8"/>
    <p:sldId id="278" r:id="rId9"/>
    <p:sldId id="281" r:id="rId10"/>
    <p:sldId id="282" r:id="rId11"/>
    <p:sldId id="280" r:id="rId12"/>
    <p:sldId id="284" r:id="rId13"/>
    <p:sldId id="279" r:id="rId14"/>
    <p:sldId id="283" r:id="rId15"/>
    <p:sldId id="291" r:id="rId16"/>
    <p:sldId id="295" r:id="rId17"/>
    <p:sldId id="296" r:id="rId18"/>
    <p:sldId id="297" r:id="rId19"/>
    <p:sldId id="29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38" autoAdjust="0"/>
    <p:restoredTop sz="94676" autoAdjust="0"/>
  </p:normalViewPr>
  <p:slideViewPr>
    <p:cSldViewPr>
      <p:cViewPr varScale="1">
        <p:scale>
          <a:sx n="90" d="100"/>
          <a:sy n="90" d="100"/>
        </p:scale>
        <p:origin x="29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834EF-D6B4-4D21-8EB4-A3FD9373FD55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4CE6CC-B408-4A5D-A188-64E252BB96A8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CE6CC-B408-4A5D-A188-64E252BB96A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1624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Verstehen wir Dalmatisch, </a:t>
            </a:r>
            <a:r>
              <a:rPr lang="de-DE" dirty="0" err="1"/>
              <a:t>Ragusäisch</a:t>
            </a:r>
            <a:r>
              <a:rPr lang="de-DE" dirty="0"/>
              <a:t>, </a:t>
            </a:r>
            <a:r>
              <a:rPr lang="de-DE" dirty="0" err="1"/>
              <a:t>Pomoranisch</a:t>
            </a:r>
            <a:r>
              <a:rPr lang="de-DE" dirty="0"/>
              <a:t>, </a:t>
            </a:r>
            <a:r>
              <a:rPr lang="de-DE" dirty="0" err="1"/>
              <a:t>Ischorisch</a:t>
            </a:r>
            <a:r>
              <a:rPr lang="de-DE" dirty="0"/>
              <a:t>, Lykisch, …?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4CE6CC-B408-4A5D-A188-64E252BB96A8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442913"/>
            <a:ext cx="8226425" cy="1012825"/>
          </a:xfrm>
        </p:spPr>
        <p:txBody>
          <a:bodyPr/>
          <a:lstStyle>
            <a:lvl1pPr>
              <a:defRPr sz="44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0013" y="1452563"/>
            <a:ext cx="6400800" cy="609600"/>
          </a:xfrm>
          <a:effectLst>
            <a:outerShdw dist="17961" dir="2700000" algn="ctr" rotWithShape="0">
              <a:srgbClr val="000000"/>
            </a:outerShdw>
          </a:effectLst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FFFFFF"/>
                </a:solidFill>
              </a:defRPr>
            </a:lvl1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451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45163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82296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647564" y="152400"/>
            <a:ext cx="7848872" cy="1143000"/>
          </a:xfrm>
          <a:effectLst>
            <a:outerShdw blurRad="25400" dist="25400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r>
              <a:rPr lang="en-US" sz="40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How can this Gap be Bridged?</a:t>
            </a:r>
          </a:p>
        </p:txBody>
      </p:sp>
      <p:pic>
        <p:nvPicPr>
          <p:cNvPr id="9" name="Inhaltsplatzhalter 8" descr="Part 3 Niagara+Fall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0133" y="1340768"/>
            <a:ext cx="6643734" cy="4982801"/>
          </a:xfrm>
          <a:ln w="19050">
            <a:solidFill>
              <a:schemeClr val="tx1"/>
            </a:solidFill>
          </a:ln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  <a:effectLst>
            <a:outerShdw blurRad="25400" dist="25400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r>
              <a:rPr lang="en-US" sz="40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Conditions for Communication</a:t>
            </a:r>
          </a:p>
        </p:txBody>
      </p:sp>
      <p:pic>
        <p:nvPicPr>
          <p:cNvPr id="5" name="Inhaltsplatzhalter 4" descr="Part 3 Our+Little+Secret+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51987" y="1700808"/>
            <a:ext cx="3648405" cy="2736304"/>
          </a:xfrm>
          <a:ln w="19050">
            <a:solidFill>
              <a:schemeClr val="tx1"/>
            </a:solidFill>
          </a:ln>
        </p:spPr>
      </p:pic>
      <p:sp>
        <p:nvSpPr>
          <p:cNvPr id="8" name="Richtungspfeil 7"/>
          <p:cNvSpPr/>
          <p:nvPr/>
        </p:nvSpPr>
        <p:spPr>
          <a:xfrm>
            <a:off x="701439" y="4907138"/>
            <a:ext cx="3135862" cy="1349384"/>
          </a:xfrm>
          <a:prstGeom prst="homePlate">
            <a:avLst>
              <a:gd name="adj" fmla="val 40588"/>
            </a:avLst>
          </a:prstGeom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/>
            <a: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In order for God</a:t>
            </a:r>
            <a:b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to speak with us,</a:t>
            </a:r>
            <a:b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and we with Him,</a:t>
            </a:r>
          </a:p>
        </p:txBody>
      </p:sp>
      <p:sp>
        <p:nvSpPr>
          <p:cNvPr id="9" name="Rechteck 8"/>
          <p:cNvSpPr/>
          <p:nvPr/>
        </p:nvSpPr>
        <p:spPr>
          <a:xfrm>
            <a:off x="4559091" y="4653136"/>
            <a:ext cx="3526682" cy="897238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216000" rtlCol="0" anchor="t"/>
          <a:lstStyle/>
          <a:p>
            <a:pPr marL="354013" indent="-354013">
              <a:lnSpc>
                <a:spcPts val="2800"/>
              </a:lnSpc>
              <a:buFont typeface="+mj-lt"/>
              <a:buAutoNum type="arabicPeriod"/>
            </a:pPr>
            <a: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</a:rPr>
              <a:t>We must understand</a:t>
            </a:r>
            <a:b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</a:rPr>
            </a:br>
            <a: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</a:rPr>
              <a:t>the same language</a:t>
            </a:r>
          </a:p>
        </p:txBody>
      </p:sp>
      <p:sp>
        <p:nvSpPr>
          <p:cNvPr id="10" name="Rechteck 9"/>
          <p:cNvSpPr/>
          <p:nvPr/>
        </p:nvSpPr>
        <p:spPr>
          <a:xfrm>
            <a:off x="4559091" y="5653268"/>
            <a:ext cx="3526682" cy="897238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216000" rtlCol="0" anchor="t"/>
          <a:lstStyle/>
          <a:p>
            <a:pPr marL="354013" indent="-354013">
              <a:lnSpc>
                <a:spcPts val="2800"/>
              </a:lnSpc>
              <a:buFont typeface="+mj-lt"/>
              <a:buAutoNum type="arabicPeriod" startAt="2"/>
            </a:pPr>
            <a: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</a:rPr>
              <a:t>We must speak</a:t>
            </a:r>
            <a:b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</a:rPr>
            </a:br>
            <a: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</a:rPr>
              <a:t>the same language</a:t>
            </a:r>
          </a:p>
        </p:txBody>
      </p:sp>
      <p:sp>
        <p:nvSpPr>
          <p:cNvPr id="11" name="Richtungspfeil 10"/>
          <p:cNvSpPr/>
          <p:nvPr/>
        </p:nvSpPr>
        <p:spPr>
          <a:xfrm>
            <a:off x="701439" y="1966821"/>
            <a:ext cx="3135862" cy="920756"/>
          </a:xfrm>
          <a:prstGeom prst="homePlate">
            <a:avLst>
              <a:gd name="adj" fmla="val 40588"/>
            </a:avLst>
          </a:prstGeom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54013" indent="-354013">
              <a:buFont typeface="+mj-lt"/>
              <a:buAutoNum type="arabicPeriod"/>
            </a:pPr>
            <a: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Understanding</a:t>
            </a:r>
            <a:b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same language</a:t>
            </a:r>
          </a:p>
        </p:txBody>
      </p:sp>
      <p:sp>
        <p:nvSpPr>
          <p:cNvPr id="12" name="Richtungspfeil 11"/>
          <p:cNvSpPr/>
          <p:nvPr/>
        </p:nvSpPr>
        <p:spPr>
          <a:xfrm>
            <a:off x="701439" y="3252705"/>
            <a:ext cx="3135862" cy="920756"/>
          </a:xfrm>
          <a:prstGeom prst="homePlate">
            <a:avLst>
              <a:gd name="adj" fmla="val 40588"/>
            </a:avLst>
          </a:prstGeom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54013" indent="-354013">
              <a:buFont typeface="+mj-lt"/>
              <a:buAutoNum type="arabicPeriod" startAt="2"/>
            </a:pPr>
            <a: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Speaking</a:t>
            </a:r>
            <a:b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same language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effectLst>
            <a:outerShdw blurRad="25400" dist="25400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r>
              <a:rPr lang="en-US" sz="40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Do We Know This Language?</a:t>
            </a:r>
          </a:p>
        </p:txBody>
      </p:sp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83126" y="1661899"/>
            <a:ext cx="2743200" cy="542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3126" y="2395329"/>
            <a:ext cx="4171950" cy="542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83126" y="3128759"/>
            <a:ext cx="3333750" cy="514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83126" y="3833614"/>
            <a:ext cx="3886200" cy="495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83126" y="4519419"/>
            <a:ext cx="4905375" cy="619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feld 15"/>
          <p:cNvSpPr txBox="1"/>
          <p:nvPr/>
        </p:nvSpPr>
        <p:spPr>
          <a:xfrm>
            <a:off x="971600" y="5406315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iberation Sans Narrow" panose="020B0606020202030204" pitchFamily="34" charset="0"/>
              </a:rPr>
              <a:t>Hieroglyphs (ancient Egyptian language)</a:t>
            </a:r>
            <a:br>
              <a:rPr lang="en-US" sz="2400" dirty="0">
                <a:latin typeface="Liberation Sans Narrow" panose="020B0606020202030204" pitchFamily="34" charset="0"/>
              </a:rPr>
            </a:br>
            <a:r>
              <a:rPr lang="en-US" sz="2400" dirty="0">
                <a:latin typeface="Liberation Sans Narrow" panose="020B0606020202030204" pitchFamily="34" charset="0"/>
              </a:rPr>
              <a:t>have been forgotten since the 4</a:t>
            </a:r>
            <a:r>
              <a:rPr lang="en-US" sz="2400" baseline="30000" dirty="0">
                <a:latin typeface="Liberation Sans Narrow" panose="020B0606020202030204" pitchFamily="34" charset="0"/>
              </a:rPr>
              <a:t>th</a:t>
            </a:r>
            <a:r>
              <a:rPr lang="en-US" sz="2400" dirty="0">
                <a:latin typeface="Liberation Sans Narrow" panose="020B0606020202030204" pitchFamily="34" charset="0"/>
              </a:rPr>
              <a:t> century AD.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sz="3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Why We Can Understand Hieroglyphs Today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683568" y="1700808"/>
            <a:ext cx="3470815" cy="444976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5" name="Textfeld 4"/>
          <p:cNvSpPr txBox="1"/>
          <p:nvPr/>
        </p:nvSpPr>
        <p:spPr>
          <a:xfrm>
            <a:off x="4459334" y="2636912"/>
            <a:ext cx="4001098" cy="1938992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>
                <a:alpha val="5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effectLst>
                  <a:outerShdw blurRad="50800" dist="38100" dir="2700000" algn="tl" rotWithShape="0">
                    <a:schemeClr val="accent3">
                      <a:alpha val="40000"/>
                    </a:scheme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In 1799,</a:t>
            </a:r>
          </a:p>
          <a:p>
            <a:r>
              <a:rPr lang="en-US" sz="2400" dirty="0" err="1">
                <a:effectLst>
                  <a:outerShdw blurRad="50800" dist="38100" dir="2700000" algn="tl" rotWithShape="0">
                    <a:schemeClr val="accent3">
                      <a:alpha val="40000"/>
                    </a:scheme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Bourchard</a:t>
            </a:r>
            <a:r>
              <a:rPr lang="en-US" sz="2400" dirty="0">
                <a:effectLst>
                  <a:outerShdw blurRad="50800" dist="38100" dir="2700000" algn="tl" rotWithShape="0">
                    <a:schemeClr val="accent3">
                      <a:alpha val="40000"/>
                    </a:scheme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discovered</a:t>
            </a:r>
          </a:p>
          <a:p>
            <a:r>
              <a:rPr lang="en-US" sz="2400" dirty="0">
                <a:effectLst>
                  <a:outerShdw blurRad="50800" dist="38100" dir="2700000" algn="tl" rotWithShape="0">
                    <a:schemeClr val="accent3">
                      <a:alpha val="40000"/>
                    </a:scheme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Rosetta Stone:</a:t>
            </a:r>
          </a:p>
          <a:p>
            <a:r>
              <a:rPr lang="en-US" sz="2400" dirty="0">
                <a:effectLst>
                  <a:outerShdw blurRad="50800" dist="38100" dir="2700000" algn="tl" rotWithShape="0">
                    <a:schemeClr val="accent3">
                      <a:alpha val="40000"/>
                    </a:scheme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Hieroglyphs along with the translation of a Greek text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effectLst>
            <a:outerShdw blurRad="25400" dist="25400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To Communicate with God…</a:t>
            </a:r>
          </a:p>
        </p:txBody>
      </p:sp>
      <p:sp>
        <p:nvSpPr>
          <p:cNvPr id="4" name="Rechteck 3"/>
          <p:cNvSpPr/>
          <p:nvPr/>
        </p:nvSpPr>
        <p:spPr>
          <a:xfrm>
            <a:off x="642910" y="2132856"/>
            <a:ext cx="7929618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…we need a “Rosetta Stone”…</a:t>
            </a:r>
          </a:p>
        </p:txBody>
      </p:sp>
      <p:sp>
        <p:nvSpPr>
          <p:cNvPr id="5" name="Rechteck 4"/>
          <p:cNvSpPr/>
          <p:nvPr/>
        </p:nvSpPr>
        <p:spPr>
          <a:xfrm>
            <a:off x="642910" y="3704492"/>
            <a:ext cx="7929618" cy="121444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…a stone with God’s language</a:t>
            </a:r>
            <a:br>
              <a:rPr lang="en-US" sz="28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8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and our language on it.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effectLst>
            <a:outerShdw blurRad="25400" dist="25400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Christ is the Stone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115616" y="2215124"/>
            <a:ext cx="3470816" cy="3014076"/>
          </a:xfrm>
          <a:effectLst>
            <a:outerShdw blurRad="25400" dist="12700" dir="2700000" algn="tl" rotWithShape="0">
              <a:prstClr val="black">
                <a:alpha val="50000"/>
              </a:prstClr>
            </a:outerShdw>
          </a:effectLst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Stone that was</a:t>
            </a:r>
            <a:br>
              <a:rPr lang="en-US" sz="2800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800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rejected by many</a:t>
            </a:r>
          </a:p>
          <a:p>
            <a:pPr lvl="1"/>
            <a:r>
              <a:rPr lang="en-US" sz="2400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1 Peter 2:1-8</a:t>
            </a:r>
          </a:p>
          <a:p>
            <a:pPr lvl="1"/>
            <a:r>
              <a:rPr lang="en-US" sz="2400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Acts 4:8-12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 tried cornerstone</a:t>
            </a:r>
          </a:p>
          <a:p>
            <a:pPr lvl="1"/>
            <a:r>
              <a:rPr lang="en-US" sz="2400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Isaiah 28:16</a:t>
            </a:r>
          </a:p>
          <a:p>
            <a:endParaRPr lang="en-US" sz="2400" dirty="0">
              <a:effectLst>
                <a:outerShdw blurRad="50800" dist="38100" dir="18900000" algn="bl" rotWithShape="0">
                  <a:schemeClr val="bg1">
                    <a:alpha val="40000"/>
                  </a:schemeClr>
                </a:outerShdw>
              </a:effectLst>
              <a:latin typeface="Liberation Sans Narrow" panose="020B060602020203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endParaRPr lang="en-US" sz="2800" dirty="0">
              <a:effectLst>
                <a:outerShdw blurRad="50800" dist="38100" dir="18900000" algn="bl" rotWithShape="0">
                  <a:schemeClr val="bg1">
                    <a:alpha val="40000"/>
                  </a:schemeClr>
                </a:outerShdw>
              </a:effectLst>
              <a:latin typeface="Liberation Sans Narrow" panose="020B060602020203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730448" y="1700808"/>
            <a:ext cx="3470815" cy="444976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effectLst>
            <a:outerShdw blurRad="25400" dist="25400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Why Christ is the Rock by which we understand God’s Language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4716016" y="2204865"/>
            <a:ext cx="3686892" cy="3672407"/>
          </a:xfrm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>
                <a:latin typeface="Liberation Sans Narrow" panose="020B0606020202030204" pitchFamily="34" charset="0"/>
              </a:rPr>
              <a:t>On Him we find the language of God</a:t>
            </a:r>
          </a:p>
          <a:p>
            <a:pPr lvl="1">
              <a:spcBef>
                <a:spcPts val="0"/>
              </a:spcBef>
            </a:pPr>
            <a:r>
              <a:rPr lang="en-US" dirty="0">
                <a:latin typeface="Liberation Sans Narrow" panose="020B0606020202030204" pitchFamily="34" charset="0"/>
              </a:rPr>
              <a:t>Hebrews 1:1-3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Liberation Sans Narrow" panose="020B0606020202030204" pitchFamily="34" charset="0"/>
              </a:rPr>
              <a:t>On Him we find</a:t>
            </a:r>
            <a:br>
              <a:rPr lang="en-US" dirty="0">
                <a:latin typeface="Liberation Sans Narrow" panose="020B0606020202030204" pitchFamily="34" charset="0"/>
              </a:rPr>
            </a:br>
            <a:r>
              <a:rPr lang="en-US" dirty="0">
                <a:latin typeface="Liberation Sans Narrow" panose="020B0606020202030204" pitchFamily="34" charset="0"/>
              </a:rPr>
              <a:t>our language</a:t>
            </a:r>
          </a:p>
          <a:p>
            <a:pPr lvl="1">
              <a:spcBef>
                <a:spcPts val="0"/>
              </a:spcBef>
            </a:pPr>
            <a:r>
              <a:rPr lang="en-US" dirty="0">
                <a:latin typeface="Liberation Sans Narrow" panose="020B0606020202030204" pitchFamily="34" charset="0"/>
              </a:rPr>
              <a:t>Hebrews 2:11-18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Liberation Sans Narrow" panose="020B0606020202030204" pitchFamily="34" charset="0"/>
              </a:rPr>
              <a:t>He explains God</a:t>
            </a:r>
          </a:p>
          <a:p>
            <a:pPr lvl="1">
              <a:spcBef>
                <a:spcPts val="0"/>
              </a:spcBef>
            </a:pPr>
            <a:r>
              <a:rPr lang="en-US" dirty="0">
                <a:latin typeface="Liberation Sans Narrow" panose="020B0606020202030204" pitchFamily="34" charset="0"/>
              </a:rPr>
              <a:t>John 14:6-11</a:t>
            </a: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41092" y="1916832"/>
            <a:ext cx="3470815" cy="444976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effectLst>
            <a:outerShdw blurRad="25400" dist="25400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That is why Christ is the Rock on which the Church is built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83968" y="2636912"/>
            <a:ext cx="3816424" cy="2550388"/>
          </a:xfrm>
          <a:effectLst>
            <a:outerShdw blurRad="25400" dist="12700" dir="2700000" algn="tl" rotWithShape="0">
              <a:prstClr val="black">
                <a:alpha val="50000"/>
              </a:prstClr>
            </a:outerShdw>
          </a:effectLst>
        </p:spPr>
        <p:txBody>
          <a:bodyPr/>
          <a:lstStyle/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Liberation Sans Narrow" panose="020B0606020202030204" pitchFamily="34" charset="0"/>
              </a:rPr>
              <a:t>Matthew 16:13-18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Liberation Sans Narrow" panose="020B0606020202030204" pitchFamily="34" charset="0"/>
              </a:rPr>
              <a:t>1 Corinthians 3:11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Liberation Sans Narrow" panose="020B0606020202030204" pitchFamily="34" charset="0"/>
              </a:rPr>
              <a:t>1 Corinthians 1:12-15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Liberation Sans Narrow" panose="020B0606020202030204" pitchFamily="34" charset="0"/>
              </a:rPr>
              <a:t>1 Corinthians 3:21-23</a:t>
            </a: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17198" y="1916832"/>
            <a:ext cx="3470815" cy="444976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effectLst>
            <a:outerShdw blurRad="25400" dist="25400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Why is it important</a:t>
            </a:r>
            <a:b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to speak God’s language?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071679"/>
            <a:ext cx="4038600" cy="3134151"/>
          </a:xfrm>
        </p:spPr>
        <p:txBody>
          <a:bodyPr/>
          <a:lstStyle/>
          <a:p>
            <a:r>
              <a:rPr lang="en-US" sz="2400" dirty="0">
                <a:effectLst>
                  <a:outerShdw blurRad="50800" dist="38100" dir="18900000" algn="bl" rotWithShape="0">
                    <a:schemeClr val="bg1">
                      <a:alpha val="40000"/>
                    </a:schemeClr>
                  </a:outerShdw>
                </a:effectLst>
                <a:latin typeface="Liberation Sans Narrow" panose="020B0606020202030204" pitchFamily="34" charset="0"/>
              </a:rPr>
              <a:t>We understand what He thinks about us</a:t>
            </a:r>
          </a:p>
          <a:p>
            <a:r>
              <a:rPr lang="en-US" sz="2400" dirty="0">
                <a:effectLst>
                  <a:outerShdw blurRad="50800" dist="38100" dir="18900000" algn="bl" rotWithShape="0">
                    <a:schemeClr val="bg1">
                      <a:alpha val="40000"/>
                    </a:schemeClr>
                  </a:outerShdw>
                </a:effectLst>
                <a:latin typeface="Liberation Sans Narrow" panose="020B0606020202030204" pitchFamily="34" charset="0"/>
              </a:rPr>
              <a:t>We understand what His intentions are with us</a:t>
            </a:r>
          </a:p>
          <a:p>
            <a:r>
              <a:rPr lang="en-US" sz="2400" b="1" dirty="0">
                <a:effectLst>
                  <a:outerShdw blurRad="50800" dist="38100" dir="18900000" algn="bl" rotWithShape="0">
                    <a:schemeClr val="bg1">
                      <a:alpha val="40000"/>
                    </a:schemeClr>
                  </a:outerShdw>
                </a:effectLst>
                <a:latin typeface="Liberation Sans Narrow" panose="020B0606020202030204" pitchFamily="34" charset="0"/>
              </a:rPr>
              <a:t>To know Him is to love Him</a:t>
            </a:r>
          </a:p>
          <a:p>
            <a:r>
              <a:rPr lang="en-US" sz="2400" b="1" dirty="0">
                <a:effectLst>
                  <a:outerShdw blurRad="50800" dist="38100" dir="18900000" algn="bl" rotWithShape="0">
                    <a:schemeClr val="bg1">
                      <a:alpha val="40000"/>
                    </a:schemeClr>
                  </a:outerShdw>
                </a:effectLst>
                <a:latin typeface="Liberation Sans Narrow" panose="020B0606020202030204" pitchFamily="34" charset="0"/>
              </a:rPr>
              <a:t>To speak with Him means to receive His life </a:t>
            </a:r>
            <a:r>
              <a:rPr lang="en-US" sz="1800" dirty="0">
                <a:effectLst>
                  <a:outerShdw blurRad="50800" dist="38100" dir="18900000" algn="bl" rotWithShape="0">
                    <a:schemeClr val="bg1">
                      <a:alpha val="40000"/>
                    </a:schemeClr>
                  </a:outerShdw>
                </a:effectLst>
                <a:latin typeface="Liberation Sans Narrow" panose="020B0606020202030204" pitchFamily="34" charset="0"/>
              </a:rPr>
              <a:t>(1 John 1:1-4)</a:t>
            </a:r>
          </a:p>
        </p:txBody>
      </p:sp>
      <p:pic>
        <p:nvPicPr>
          <p:cNvPr id="7" name="Inhaltsplatzhalter 6" descr="Part 3 anten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84241" y="2276872"/>
            <a:ext cx="3764123" cy="292895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828800" y="269776"/>
            <a:ext cx="5314968" cy="1143000"/>
          </a:xfrm>
          <a:effectLst>
            <a:outerShdw blurRad="25400" dist="25400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Tasks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043608" y="1928802"/>
            <a:ext cx="7056784" cy="3372406"/>
          </a:xfrm>
        </p:spPr>
        <p:txBody>
          <a:bodyPr/>
          <a:lstStyle/>
          <a:p>
            <a:pPr marL="365760" indent="-274320">
              <a:spcBef>
                <a:spcPts val="1200"/>
              </a:spcBef>
              <a:buFont typeface="+mj-lt"/>
              <a:buAutoNum type="arabicPeriod"/>
            </a:pPr>
            <a:r>
              <a:rPr lang="en-US" sz="24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Why did Simon receive the name “rock,” when not he, but Christ, is the foundation of the church? </a:t>
            </a:r>
            <a:r>
              <a:rPr lang="en-US" sz="1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(John 1:42)</a:t>
            </a:r>
            <a:endParaRPr lang="en-US" sz="24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365760" indent="-274320">
              <a:spcBef>
                <a:spcPts val="1200"/>
              </a:spcBef>
              <a:buFont typeface="+mj-lt"/>
              <a:buAutoNum type="arabicPeriod"/>
            </a:pPr>
            <a:r>
              <a:rPr lang="en-US" sz="24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What distinguishes Christ from other prophets? </a:t>
            </a:r>
            <a:r>
              <a:rPr lang="en-US" sz="1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(Hebrews 1:1-4)</a:t>
            </a:r>
            <a:endParaRPr lang="en-US" sz="24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365760" indent="-274320">
              <a:spcBef>
                <a:spcPts val="1200"/>
              </a:spcBef>
              <a:buFont typeface="+mj-lt"/>
              <a:buAutoNum type="arabicPeriod"/>
            </a:pPr>
            <a:r>
              <a:rPr lang="en-US" sz="24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Why is it important for you to speak with God? What experiences have you had with this?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Other intelligent beings – what do they look like?</a:t>
            </a:r>
          </a:p>
        </p:txBody>
      </p:sp>
      <p:pic>
        <p:nvPicPr>
          <p:cNvPr id="6" name="Inhaltsplatzhalter 5" descr="Part 3 Possesed+Human+Gree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5491" y="1908195"/>
            <a:ext cx="5933017" cy="44497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do they want?</a:t>
            </a:r>
          </a:p>
        </p:txBody>
      </p:sp>
      <p:pic>
        <p:nvPicPr>
          <p:cNvPr id="4" name="Inhaltsplatzhalter 3" descr="Part 3 Azure+I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920" y="1706721"/>
            <a:ext cx="5852160" cy="438912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do they think?</a:t>
            </a:r>
          </a:p>
        </p:txBody>
      </p:sp>
      <p:pic>
        <p:nvPicPr>
          <p:cNvPr id="4" name="Inhaltsplatzhalter 3" descr="Part 3 The+Thinker+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514687"/>
            <a:ext cx="4429156" cy="452098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can they do?</a:t>
            </a:r>
          </a:p>
        </p:txBody>
      </p:sp>
      <p:pic>
        <p:nvPicPr>
          <p:cNvPr id="4" name="Inhaltsplatzhalter 3" descr="Part 3 Alien+Tripo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785926"/>
            <a:ext cx="6197600" cy="46482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Friend or foe?</a:t>
            </a:r>
          </a:p>
        </p:txBody>
      </p:sp>
      <p:pic>
        <p:nvPicPr>
          <p:cNvPr id="4" name="Inhaltsplatzhalter 3" descr="Part 3 eternal+question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7118" y="1676400"/>
            <a:ext cx="4449763" cy="44497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214282" y="442913"/>
            <a:ext cx="8683625" cy="1012825"/>
          </a:xfrm>
          <a:effectLst>
            <a:outerShdw blurRad="25400" dist="25400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r>
              <a:rPr lang="en-US" sz="40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How Does God Speak With Us?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1370013" y="1676392"/>
            <a:ext cx="6400800" cy="609600"/>
          </a:xfrm>
          <a:ln>
            <a:noFill/>
          </a:ln>
          <a:effectLst>
            <a:outerShdw blurRad="25400" dist="25400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r>
              <a:rPr lang="en-US" sz="2800" b="1" dirty="0">
                <a:solidFill>
                  <a:schemeClr val="tx2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Part 3 – Can We Understand God?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  <a:effectLst>
            <a:outerShdw blurRad="25400" dist="25400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r>
              <a:rPr lang="en-US" sz="40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An Unbridgeable Gap?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2572884"/>
            <a:ext cx="8534400" cy="3232380"/>
          </a:xfrm>
          <a:effectLst>
            <a:outerShdw blurRad="25400" dist="12700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Liberation Sans Narrow" panose="020B0606020202030204" pitchFamily="34" charset="0"/>
              </a:rPr>
              <a:t>“For my thoughts are not your thoughts,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Liberation Sans Narrow" panose="020B0606020202030204" pitchFamily="34" charset="0"/>
              </a:rPr>
              <a:t>nor are your ways my ways, says the Lord.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Liberation Sans Narrow" panose="020B0606020202030204" pitchFamily="34" charset="0"/>
              </a:rPr>
              <a:t>For as the heavens are higher than the earth,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Liberation Sans Narrow" panose="020B0606020202030204" pitchFamily="34" charset="0"/>
              </a:rPr>
              <a:t>so are my ways higher than your ways,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Liberation Sans Narrow" panose="020B0606020202030204" pitchFamily="34" charset="0"/>
              </a:rPr>
              <a:t>and my thoughts than your thoughts.”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2400" dirty="0">
                <a:effectLst>
                  <a:outerShdw blurRad="50800" dist="38100" dir="18900000" algn="bl" rotWithShape="0">
                    <a:schemeClr val="bg1">
                      <a:lumMod val="90000"/>
                      <a:alpha val="40000"/>
                    </a:schemeClr>
                  </a:outerShdw>
                </a:effectLst>
                <a:latin typeface="Liberation Sans Narrow" panose="020B0606020202030204" pitchFamily="34" charset="0"/>
              </a:rPr>
              <a:t>Isaiah 55:8-9</a:t>
            </a:r>
            <a:endParaRPr lang="en-US" dirty="0">
              <a:effectLst>
                <a:outerShdw blurRad="50800" dist="38100" dir="18900000" algn="bl" rotWithShape="0">
                  <a:schemeClr val="bg1">
                    <a:lumMod val="90000"/>
                    <a:alpha val="40000"/>
                  </a:schemeClr>
                </a:outerShdw>
              </a:effectLst>
              <a:latin typeface="Liberation Sans Narrow" panose="020B060602020203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  <a:effectLst>
            <a:outerShdw blurRad="25400" dist="25400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r>
              <a:rPr lang="en-US" sz="40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An Unbridgeable Gap?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2714620"/>
            <a:ext cx="8534400" cy="2226548"/>
          </a:xfrm>
          <a:effectLst>
            <a:outerShdw blurRad="25400" dist="12700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Liberation Sans Narrow" panose="020B0606020202030204" pitchFamily="34" charset="0"/>
              </a:rPr>
              <a:t>“It is a difficult thing that the king requests,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Liberation Sans Narrow" panose="020B0606020202030204" pitchFamily="34" charset="0"/>
              </a:rPr>
              <a:t>and there is no other who can tell it to the king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Liberation Sans Narrow" panose="020B0606020202030204" pitchFamily="34" charset="0"/>
              </a:rPr>
              <a:t>except the gods, whose dwelling is not with flesh.”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2400" dirty="0">
                <a:effectLst>
                  <a:outerShdw blurRad="50800" dist="38100" dir="18900000" algn="bl" rotWithShape="0">
                    <a:schemeClr val="bg1">
                      <a:lumMod val="90000"/>
                      <a:alpha val="40000"/>
                    </a:schemeClr>
                  </a:outerShdw>
                </a:effectLst>
                <a:latin typeface="Liberation Sans Narrow" panose="020B0606020202030204" pitchFamily="34" charset="0"/>
              </a:rPr>
              <a:t>Daniel 2:11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Benutzerdefiniert 28">
      <a:dk1>
        <a:srgbClr val="000000"/>
      </a:dk1>
      <a:lt1>
        <a:srgbClr val="C7E3FD"/>
      </a:lt1>
      <a:dk2>
        <a:srgbClr val="FFFFFF"/>
      </a:dk2>
      <a:lt2>
        <a:srgbClr val="B2B2B2"/>
      </a:lt2>
      <a:accent1>
        <a:srgbClr val="0061C2"/>
      </a:accent1>
      <a:accent2>
        <a:srgbClr val="0099FF"/>
      </a:accent2>
      <a:accent3>
        <a:srgbClr val="E0EFFE"/>
      </a:accent3>
      <a:accent4>
        <a:srgbClr val="000000"/>
      </a:accent4>
      <a:accent5>
        <a:srgbClr val="AAB7DD"/>
      </a:accent5>
      <a:accent6>
        <a:srgbClr val="008AE7"/>
      </a:accent6>
      <a:hlink>
        <a:srgbClr val="000000"/>
      </a:hlink>
      <a:folHlink>
        <a:srgbClr val="033B7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C7E3FD"/>
        </a:lt1>
        <a:dk2>
          <a:srgbClr val="FFFFFF"/>
        </a:dk2>
        <a:lt2>
          <a:srgbClr val="B2B2B2"/>
        </a:lt2>
        <a:accent1>
          <a:srgbClr val="0061C2"/>
        </a:accent1>
        <a:accent2>
          <a:srgbClr val="0099FF"/>
        </a:accent2>
        <a:accent3>
          <a:srgbClr val="E0EFFE"/>
        </a:accent3>
        <a:accent4>
          <a:srgbClr val="000000"/>
        </a:accent4>
        <a:accent5>
          <a:srgbClr val="AAB7DD"/>
        </a:accent5>
        <a:accent6>
          <a:srgbClr val="008AE7"/>
        </a:accent6>
        <a:hlink>
          <a:srgbClr val="FF6699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Broadcasting_012508 PowerPlugs Templates for PowerPoint</Template>
  <TotalTime>339</TotalTime>
  <Words>458</Words>
  <Application>Microsoft Office PowerPoint</Application>
  <PresentationFormat>On-screen Show (4:3)</PresentationFormat>
  <Paragraphs>66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Liberation Sans</vt:lpstr>
      <vt:lpstr>Liberation Sans Narrow</vt:lpstr>
      <vt:lpstr>Default Design</vt:lpstr>
      <vt:lpstr>PowerPoint Presentation</vt:lpstr>
      <vt:lpstr>Other intelligent beings – what do they look like?</vt:lpstr>
      <vt:lpstr>What do they want?</vt:lpstr>
      <vt:lpstr>What do they think?</vt:lpstr>
      <vt:lpstr>What can they do?</vt:lpstr>
      <vt:lpstr>Friend or foe?</vt:lpstr>
      <vt:lpstr>How Does God Speak With Us?</vt:lpstr>
      <vt:lpstr>An Unbridgeable Gap?</vt:lpstr>
      <vt:lpstr>An Unbridgeable Gap?</vt:lpstr>
      <vt:lpstr>How can this Gap be Bridged?</vt:lpstr>
      <vt:lpstr>Conditions for Communication</vt:lpstr>
      <vt:lpstr>Do We Know This Language?</vt:lpstr>
      <vt:lpstr>Why We Can Understand Hieroglyphs Today</vt:lpstr>
      <vt:lpstr>To Communicate with God…</vt:lpstr>
      <vt:lpstr>Christ is the Stone</vt:lpstr>
      <vt:lpstr>Why Christ is the Rock by which we understand God’s Language</vt:lpstr>
      <vt:lpstr>That is why Christ is the Rock on which the Church is built</vt:lpstr>
      <vt:lpstr>Why is it important to speak God’s language?</vt:lpstr>
      <vt:lpstr>Tasks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Wie spricht Gott mit uns?</dc:title>
  <dc:creator>Frank Zimmerman</dc:creator>
  <cp:lastModifiedBy>Frank Zimmerman</cp:lastModifiedBy>
  <cp:revision>40</cp:revision>
  <dcterms:created xsi:type="dcterms:W3CDTF">2008-05-02T19:45:38Z</dcterms:created>
  <dcterms:modified xsi:type="dcterms:W3CDTF">2025-05-11T03:04:48Z</dcterms:modified>
</cp:coreProperties>
</file>